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4"/>
  </p:notesMasterIdLst>
  <p:sldIdLst>
    <p:sldId id="468" r:id="rId2"/>
    <p:sldId id="353" r:id="rId3"/>
    <p:sldId id="528" r:id="rId4"/>
    <p:sldId id="359" r:id="rId5"/>
    <p:sldId id="465" r:id="rId6"/>
    <p:sldId id="524" r:id="rId7"/>
    <p:sldId id="523" r:id="rId8"/>
    <p:sldId id="500" r:id="rId9"/>
    <p:sldId id="502" r:id="rId10"/>
    <p:sldId id="503" r:id="rId11"/>
    <p:sldId id="505" r:id="rId12"/>
    <p:sldId id="504" r:id="rId13"/>
    <p:sldId id="506" r:id="rId14"/>
    <p:sldId id="507" r:id="rId15"/>
    <p:sldId id="508" r:id="rId16"/>
    <p:sldId id="509" r:id="rId17"/>
    <p:sldId id="521" r:id="rId18"/>
    <p:sldId id="510" r:id="rId19"/>
    <p:sldId id="511" r:id="rId20"/>
    <p:sldId id="512" r:id="rId21"/>
    <p:sldId id="513" r:id="rId22"/>
    <p:sldId id="519" r:id="rId23"/>
    <p:sldId id="522" r:id="rId24"/>
    <p:sldId id="471" r:id="rId25"/>
    <p:sldId id="514" r:id="rId26"/>
    <p:sldId id="515" r:id="rId27"/>
    <p:sldId id="516" r:id="rId28"/>
    <p:sldId id="526" r:id="rId29"/>
    <p:sldId id="527" r:id="rId30"/>
    <p:sldId id="520" r:id="rId31"/>
    <p:sldId id="517" r:id="rId32"/>
    <p:sldId id="518" r:id="rId3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979"/>
    <p:restoredTop sz="94712"/>
  </p:normalViewPr>
  <p:slideViewPr>
    <p:cSldViewPr>
      <p:cViewPr varScale="1">
        <p:scale>
          <a:sx n="105" d="100"/>
          <a:sy n="105" d="100"/>
        </p:scale>
        <p:origin x="1168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94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53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So now</a:t>
            </a:r>
            <a:r>
              <a:rPr lang="en-US" baseline="0" dirty="0">
                <a:latin typeface="Times New Roman" charset="0"/>
              </a:rPr>
              <a:t> that we’ve created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, what can we do with it?  Lots! BINS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86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We</a:t>
            </a:r>
            <a:r>
              <a:rPr lang="en-US" baseline="0" dirty="0">
                <a:latin typeface="Times New Roman" charset="0"/>
              </a:rPr>
              <a:t> can add things to it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54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We</a:t>
            </a:r>
            <a:r>
              <a:rPr lang="en-US" baseline="0" dirty="0">
                <a:latin typeface="Times New Roman" charset="0"/>
              </a:rPr>
              <a:t> can add things to it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172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A few things to watch out for</a:t>
            </a:r>
            <a:r>
              <a:rPr lang="mr-IN" dirty="0">
                <a:latin typeface="Times New Roman" charset="0"/>
              </a:rPr>
              <a:t>…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62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Can only add the type of objects we said we would</a:t>
            </a:r>
          </a:p>
        </p:txBody>
      </p:sp>
    </p:spTree>
    <p:extLst>
      <p:ext uri="{BB962C8B-B14F-4D97-AF65-F5344CB8AC3E}">
        <p14:creationId xmlns:p14="http://schemas.microsoft.com/office/powerpoint/2010/main" val="1305486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Can’t access elements that don’t exist!</a:t>
            </a:r>
          </a:p>
          <a:p>
            <a:endParaRPr lang="en-US" dirty="0">
              <a:latin typeface="Times New Roman" charset="0"/>
            </a:endParaRPr>
          </a:p>
          <a:p>
            <a:r>
              <a:rPr lang="en-US" dirty="0" err="1">
                <a:latin typeface="Times New Roman" charset="0"/>
              </a:rPr>
              <a:t>ArrayLists</a:t>
            </a:r>
            <a:r>
              <a:rPr lang="en-US" dirty="0">
                <a:latin typeface="Times New Roman" charset="0"/>
              </a:rPr>
              <a:t>’ indices work great with for loops!</a:t>
            </a:r>
          </a:p>
        </p:txBody>
      </p:sp>
    </p:spTree>
    <p:extLst>
      <p:ext uri="{BB962C8B-B14F-4D97-AF65-F5344CB8AC3E}">
        <p14:creationId xmlns:p14="http://schemas.microsoft.com/office/powerpoint/2010/main" val="990553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Can loop over every</a:t>
            </a:r>
            <a:r>
              <a:rPr lang="en-US" baseline="0" dirty="0">
                <a:latin typeface="Times New Roman" charset="0"/>
              </a:rPr>
              <a:t> element in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, kind of like a string.  But you can change elements in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!</a:t>
            </a:r>
          </a:p>
          <a:p>
            <a:r>
              <a:rPr lang="en-US" baseline="0" dirty="0">
                <a:latin typeface="Times New Roman" charset="0"/>
              </a:rPr>
              <a:t>What else can you do with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?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39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Can loop over every</a:t>
            </a:r>
            <a:r>
              <a:rPr lang="en-US" baseline="0" dirty="0">
                <a:latin typeface="Times New Roman" charset="0"/>
              </a:rPr>
              <a:t> element in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, kind of like a string.  But you can change elements in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!</a:t>
            </a:r>
          </a:p>
          <a:p>
            <a:r>
              <a:rPr lang="en-US" baseline="0" dirty="0">
                <a:latin typeface="Times New Roman" charset="0"/>
              </a:rPr>
              <a:t>What else can you do with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?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6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50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4BD0984-CBF4-C645-B5AE-17031F6418D0}" type="slidenum">
              <a:rPr lang="en-US" altLang="x-none" sz="1200"/>
              <a:pPr/>
              <a:t>24</a:t>
            </a:fld>
            <a:endParaRPr lang="en-US" altLang="x-none" sz="12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Times New Roman" charset="0"/>
                <a:ea typeface="+mn-ea"/>
                <a:cs typeface="+mn-cs"/>
              </a:rPr>
              <a:t>This all seems great!  This must be too good to be true</a:t>
            </a:r>
            <a:r>
              <a:rPr lang="mr-IN" sz="1200" kern="1200" dirty="0">
                <a:solidFill>
                  <a:srgbClr val="000000"/>
                </a:solidFill>
                <a:effectLst/>
                <a:latin typeface="Times New Roman" charset="0"/>
                <a:ea typeface="+mn-ea"/>
                <a:cs typeface="+mn-cs"/>
              </a:rPr>
              <a:t>…</a:t>
            </a:r>
            <a:endParaRPr lang="en-US" sz="1200" kern="1200" dirty="0">
              <a:solidFill>
                <a:srgbClr val="000000"/>
              </a:solidFill>
              <a:effectLst/>
              <a:latin typeface="Times New Roman" charset="0"/>
              <a:ea typeface="+mn-ea"/>
              <a:cs typeface="+mn-cs"/>
            </a:endParaRPr>
          </a:p>
          <a:p>
            <a:pPr eaLnBrk="1" hangingPunct="1"/>
            <a:endParaRPr lang="x-none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16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One</a:t>
            </a:r>
            <a:r>
              <a:rPr lang="en-US" baseline="0" dirty="0">
                <a:latin typeface="Times New Roman" charset="0"/>
              </a:rPr>
              <a:t> caveat: can only store objects</a:t>
            </a:r>
            <a:r>
              <a:rPr lang="mr-IN" baseline="0" dirty="0">
                <a:latin typeface="Times New Roman" charset="0"/>
              </a:rPr>
              <a:t>…</a:t>
            </a:r>
            <a:endParaRPr lang="en-US" baseline="0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So what did Java do</a:t>
            </a:r>
            <a:r>
              <a:rPr lang="en-US" baseline="0" dirty="0">
                <a:latin typeface="Times New Roman" charset="0"/>
              </a:rPr>
              <a:t>?  Patch fix!  They made *object versions of each primitive”</a:t>
            </a:r>
          </a:p>
          <a:p>
            <a:r>
              <a:rPr lang="en-US" baseline="0" dirty="0">
                <a:latin typeface="Times New Roman" charset="0"/>
              </a:rPr>
              <a:t>This seems hacky</a:t>
            </a:r>
            <a:r>
              <a:rPr lang="mr-IN" baseline="0" dirty="0">
                <a:latin typeface="Times New Roman" charset="0"/>
              </a:rPr>
              <a:t>…</a:t>
            </a:r>
            <a:r>
              <a:rPr lang="en-US" baseline="0" dirty="0">
                <a:latin typeface="Times New Roman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061623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Java made object</a:t>
            </a:r>
            <a:r>
              <a:rPr lang="en-US" baseline="0" dirty="0">
                <a:latin typeface="Times New Roman" charset="0"/>
              </a:rPr>
              <a:t> versions of primitives!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21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baseline="0" dirty="0">
                <a:latin typeface="Times New Roman" charset="0"/>
              </a:rPr>
              <a:t>Java takes care of the conversion for you!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Boxing </a:t>
            </a:r>
            <a:r>
              <a:rPr lang="en-US" baseline="0" dirty="0">
                <a:latin typeface="Times New Roman" charset="0"/>
              </a:rPr>
              <a:t>and Unboxing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>
                <a:latin typeface="Times New Roman" charset="0"/>
              </a:rPr>
              <a:t>“</a:t>
            </a:r>
            <a:r>
              <a:rPr lang="en-US" baseline="0" dirty="0" err="1">
                <a:latin typeface="Times New Roman" charset="0"/>
              </a:rPr>
              <a:t>Autoboxing</a:t>
            </a:r>
            <a:r>
              <a:rPr lang="en-US" baseline="0" dirty="0">
                <a:latin typeface="Times New Roman" charset="0"/>
              </a:rPr>
              <a:t>”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>
                <a:latin typeface="Times New Roman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311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79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6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75017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An </a:t>
            </a:r>
            <a:r>
              <a:rPr lang="en-US" dirty="0" err="1">
                <a:latin typeface="Times New Roman" charset="0"/>
              </a:rPr>
              <a:t>arraylist</a:t>
            </a:r>
            <a:r>
              <a:rPr lang="en-US" dirty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935201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An </a:t>
            </a:r>
            <a:r>
              <a:rPr lang="en-US" dirty="0" err="1">
                <a:latin typeface="Times New Roman" charset="0"/>
              </a:rPr>
              <a:t>arraylist</a:t>
            </a:r>
            <a:r>
              <a:rPr lang="en-US" dirty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191000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10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4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An </a:t>
            </a:r>
            <a:r>
              <a:rPr lang="en-US" dirty="0" err="1">
                <a:latin typeface="Times New Roman" charset="0"/>
              </a:rPr>
              <a:t>arraylist</a:t>
            </a:r>
            <a:r>
              <a:rPr lang="en-US" dirty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1109522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This is how you declare a new </a:t>
            </a:r>
            <a:r>
              <a:rPr lang="en-US" dirty="0" err="1">
                <a:latin typeface="Times New Roman" charset="0"/>
              </a:rPr>
              <a:t>ArrayList</a:t>
            </a:r>
            <a:r>
              <a:rPr lang="en-US" dirty="0">
                <a:latin typeface="Times New Roman" charset="0"/>
              </a:rPr>
              <a:t> variable.  It’s an OBJECT!</a:t>
            </a:r>
          </a:p>
        </p:txBody>
      </p:sp>
    </p:spTree>
    <p:extLst>
      <p:ext uri="{BB962C8B-B14F-4D97-AF65-F5344CB8AC3E}">
        <p14:creationId xmlns:p14="http://schemas.microsoft.com/office/powerpoint/2010/main" val="441419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4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What</a:t>
            </a:r>
            <a:r>
              <a:rPr lang="en-US" baseline="0" dirty="0">
                <a:latin typeface="Times New Roman" charset="0"/>
              </a:rPr>
              <a:t> type of thing are you going to store?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480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83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5913" y="350837"/>
            <a:ext cx="154693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" y="655637"/>
            <a:ext cx="8458199" cy="56457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3011" y="6360795"/>
            <a:ext cx="2438400" cy="27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</a:rPr>
              <a:t>xkcd.com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/347/</a:t>
            </a:r>
          </a:p>
        </p:txBody>
      </p:sp>
    </p:spTree>
    <p:extLst>
      <p:ext uri="{BB962C8B-B14F-4D97-AF65-F5344CB8AC3E}">
        <p14:creationId xmlns:p14="http://schemas.microsoft.com/office/powerpoint/2010/main" val="1536777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767815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778261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92512" y="2255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Type of thing your </a:t>
            </a:r>
            <a:r>
              <a:rPr lang="en-US" altLang="en-US" sz="2400" dirty="0" err="1">
                <a:solidFill>
                  <a:srgbClr val="0000FF"/>
                </a:solidFill>
                <a:latin typeface="Purisa" charset="0"/>
              </a:rPr>
              <a:t>ArrayList</a:t>
            </a: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 will store.</a:t>
            </a:r>
          </a:p>
        </p:txBody>
      </p:sp>
      <p:sp>
        <p:nvSpPr>
          <p:cNvPr id="7" name="Freeform 6"/>
          <p:cNvSpPr/>
          <p:nvPr/>
        </p:nvSpPr>
        <p:spPr>
          <a:xfrm>
            <a:off x="2247533" y="2581021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7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827871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en-US" sz="22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1295960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954442" y="21796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Same type here, but followed by ().</a:t>
            </a:r>
          </a:p>
        </p:txBody>
      </p:sp>
      <p:sp>
        <p:nvSpPr>
          <p:cNvPr id="7" name="Freeform 6"/>
          <p:cNvSpPr/>
          <p:nvPr/>
        </p:nvSpPr>
        <p:spPr>
          <a:xfrm flipH="1">
            <a:off x="7707312" y="2535369"/>
            <a:ext cx="1169621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2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1065061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</p:txBody>
      </p:sp>
    </p:spTree>
    <p:extLst>
      <p:ext uri="{BB962C8B-B14F-4D97-AF65-F5344CB8AC3E}">
        <p14:creationId xmlns:p14="http://schemas.microsoft.com/office/powerpoint/2010/main" val="955040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</p:txBody>
      </p:sp>
    </p:spTree>
    <p:extLst>
      <p:ext uri="{BB962C8B-B14F-4D97-AF65-F5344CB8AC3E}">
        <p14:creationId xmlns:p14="http://schemas.microsoft.com/office/powerpoint/2010/main" val="1967296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0!)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“there”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011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080625" cy="7559675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230312" y="4313237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12" y="956468"/>
            <a:ext cx="2387600" cy="2400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9BAAC5-EF63-464E-B5B2-B1D049B091EF}"/>
              </a:ext>
            </a:extLst>
          </p:cNvPr>
          <p:cNvSpPr txBox="1"/>
          <p:nvPr/>
        </p:nvSpPr>
        <p:spPr>
          <a:xfrm>
            <a:off x="3059112" y="3779837"/>
            <a:ext cx="38106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Aka Karel Wars Episode VII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0!)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“there”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Wrong type - bad times!  Won’t compile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label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 there”);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(label);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70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0!)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“there”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Wrong type - bad times!  Won’t compile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label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 there”);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(label);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Invalid index </a:t>
            </a:r>
            <a:r>
              <a:rPr lang="mr-IN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crashes!  </a:t>
            </a:r>
            <a:r>
              <a:rPr lang="en-US" altLang="en-US" sz="22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IndexOutOfBounds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Exception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(2));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29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0)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for 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myArrayList.size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	String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hi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there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47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Beautiful way to access each element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for (String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hi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there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691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29" y="0"/>
            <a:ext cx="10079567" cy="1091953"/>
          </a:xfrm>
          <a:noFill/>
        </p:spPr>
        <p:txBody>
          <a:bodyPr/>
          <a:lstStyle/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Times New Roman" charset="0"/>
              </a:rPr>
              <a:t>Methods in the </a:t>
            </a:r>
            <a:r>
              <a:rPr lang="en-US" altLang="x-none" sz="4409" b="1" dirty="0" err="1">
                <a:latin typeface="Courier New" charset="0"/>
              </a:rPr>
              <a:t>ArrayList</a:t>
            </a:r>
            <a:r>
              <a:rPr lang="en-US" altLang="x-none" dirty="0">
                <a:solidFill>
                  <a:schemeClr val="tx1"/>
                </a:solidFill>
                <a:latin typeface="Times New Roman" charset="0"/>
              </a:rPr>
              <a:t> Class</a:t>
            </a:r>
            <a:endParaRPr lang="en-US" altLang="x-none" dirty="0">
              <a:solidFill>
                <a:schemeClr val="tx1"/>
              </a:solidFill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88504" y="1007956"/>
            <a:ext cx="8903617" cy="1189949"/>
            <a:chOff x="336" y="672"/>
            <a:chExt cx="5088" cy="680"/>
          </a:xfrm>
        </p:grpSpPr>
        <p:sp>
          <p:nvSpPr>
            <p:cNvPr id="2084" name="Rectangle 3"/>
            <p:cNvSpPr>
              <a:spLocks noChangeArrowheads="1"/>
            </p:cNvSpPr>
            <p:nvPr/>
          </p:nvSpPr>
          <p:spPr bwMode="auto">
            <a:xfrm>
              <a:off x="336" y="68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5" name="Text Box 4"/>
            <p:cNvSpPr txBox="1">
              <a:spLocks noChangeArrowheads="1"/>
            </p:cNvSpPr>
            <p:nvPr/>
          </p:nvSpPr>
          <p:spPr bwMode="auto">
            <a:xfrm>
              <a:off x="384" y="67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add(&lt;T&gt; element)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86" name="Text Box 5"/>
            <p:cNvSpPr txBox="1">
              <a:spLocks noChangeArrowheads="1"/>
            </p:cNvSpPr>
            <p:nvPr/>
          </p:nvSpPr>
          <p:spPr bwMode="auto">
            <a:xfrm>
              <a:off x="576" y="80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Adds a new element to the end of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; the return value is always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87" name="Rectangle 6"/>
            <p:cNvSpPr>
              <a:spLocks noChangeArrowheads="1"/>
            </p:cNvSpPr>
            <p:nvPr/>
          </p:nvSpPr>
          <p:spPr bwMode="auto">
            <a:xfrm>
              <a:off x="336" y="1006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8" name="Text Box 7"/>
            <p:cNvSpPr txBox="1">
              <a:spLocks noChangeArrowheads="1"/>
            </p:cNvSpPr>
            <p:nvPr/>
          </p:nvSpPr>
          <p:spPr bwMode="auto">
            <a:xfrm>
              <a:off x="384" y="990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void add(int index, &lt;T&gt; element)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89" name="Text Box 8"/>
            <p:cNvSpPr txBox="1">
              <a:spLocks noChangeArrowheads="1"/>
            </p:cNvSpPr>
            <p:nvPr/>
          </p:nvSpPr>
          <p:spPr bwMode="auto">
            <a:xfrm>
              <a:off x="576" y="1119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Inserts a new element into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 before the position specified by </a:t>
              </a:r>
              <a:r>
                <a:rPr altLang="x-none" sz="1543" b="1" noProof="1">
                  <a:latin typeface="Courier New" charset="0"/>
                </a:rPr>
                <a:t>index</a:t>
              </a:r>
              <a:r>
                <a:rPr altLang="x-none" sz="1764" noProof="1">
                  <a:latin typeface="Times New Roman" charset="0"/>
                </a:rPr>
                <a:t>.</a:t>
              </a:r>
              <a:endParaRPr lang="en-US" altLang="x-none" sz="1764" dirty="0">
                <a:latin typeface="Times New Roman" charset="0"/>
              </a:endParaRP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588504" y="2120909"/>
            <a:ext cx="8903617" cy="1746425"/>
            <a:chOff x="336" y="1308"/>
            <a:chExt cx="5088" cy="998"/>
          </a:xfrm>
        </p:grpSpPr>
        <p:sp>
          <p:nvSpPr>
            <p:cNvPr id="2075" name="Rectangle 9"/>
            <p:cNvSpPr>
              <a:spLocks noChangeArrowheads="1"/>
            </p:cNvSpPr>
            <p:nvPr/>
          </p:nvSpPr>
          <p:spPr bwMode="auto">
            <a:xfrm>
              <a:off x="336" y="1324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6" name="Text Box 10"/>
            <p:cNvSpPr txBox="1">
              <a:spLocks noChangeArrowheads="1"/>
            </p:cNvSpPr>
            <p:nvPr/>
          </p:nvSpPr>
          <p:spPr bwMode="auto">
            <a:xfrm>
              <a:off x="384" y="1308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remove(int index)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77" name="Text Box 11"/>
            <p:cNvSpPr txBox="1">
              <a:spLocks noChangeArrowheads="1"/>
            </p:cNvSpPr>
            <p:nvPr/>
          </p:nvSpPr>
          <p:spPr bwMode="auto">
            <a:xfrm>
              <a:off x="576" y="1437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the element at the specified position and returns that value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78" name="Rectangle 12"/>
            <p:cNvSpPr>
              <a:spLocks noChangeArrowheads="1"/>
            </p:cNvSpPr>
            <p:nvPr/>
          </p:nvSpPr>
          <p:spPr bwMode="auto">
            <a:xfrm>
              <a:off x="336" y="1642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9" name="Text Box 13"/>
            <p:cNvSpPr txBox="1">
              <a:spLocks noChangeArrowheads="1"/>
            </p:cNvSpPr>
            <p:nvPr/>
          </p:nvSpPr>
          <p:spPr bwMode="auto">
            <a:xfrm>
              <a:off x="384" y="1626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remove(&lt;T&gt; element)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80" name="Text Box 14"/>
            <p:cNvSpPr txBox="1">
              <a:spLocks noChangeArrowheads="1"/>
            </p:cNvSpPr>
            <p:nvPr/>
          </p:nvSpPr>
          <p:spPr bwMode="auto">
            <a:xfrm>
              <a:off x="576" y="1755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the first instance of </a:t>
              </a:r>
              <a:r>
                <a:rPr altLang="x-none" sz="1543" b="1" noProof="1">
                  <a:latin typeface="Courier New" charset="0"/>
                </a:rPr>
                <a:t>element</a:t>
              </a:r>
              <a:r>
                <a:rPr altLang="x-none" sz="1764" noProof="1">
                  <a:latin typeface="Times New Roman" charset="0"/>
                </a:rPr>
                <a:t>, if it appears; returns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altLang="x-none" sz="1764" noProof="1">
                  <a:latin typeface="Times New Roman" charset="0"/>
                </a:rPr>
                <a:t> if a match is found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81" name="Rectangle 15"/>
            <p:cNvSpPr>
              <a:spLocks noChangeArrowheads="1"/>
            </p:cNvSpPr>
            <p:nvPr/>
          </p:nvSpPr>
          <p:spPr bwMode="auto">
            <a:xfrm>
              <a:off x="336" y="1960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2" name="Text Box 16"/>
            <p:cNvSpPr txBox="1">
              <a:spLocks noChangeArrowheads="1"/>
            </p:cNvSpPr>
            <p:nvPr/>
          </p:nvSpPr>
          <p:spPr bwMode="auto">
            <a:xfrm>
              <a:off x="384" y="1944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void clear()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83" name="Text Box 17"/>
            <p:cNvSpPr txBox="1">
              <a:spLocks noChangeArrowheads="1"/>
            </p:cNvSpPr>
            <p:nvPr/>
          </p:nvSpPr>
          <p:spPr bwMode="auto">
            <a:xfrm>
              <a:off x="576" y="2073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all elements from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588504" y="3790337"/>
            <a:ext cx="8903617" cy="633473"/>
            <a:chOff x="336" y="2262"/>
            <a:chExt cx="5088" cy="362"/>
          </a:xfrm>
        </p:grpSpPr>
        <p:sp>
          <p:nvSpPr>
            <p:cNvPr id="2072" name="Rectangle 18"/>
            <p:cNvSpPr>
              <a:spLocks noChangeArrowheads="1"/>
            </p:cNvSpPr>
            <p:nvPr/>
          </p:nvSpPr>
          <p:spPr bwMode="auto">
            <a:xfrm>
              <a:off x="336" y="227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3" name="Text Box 19"/>
            <p:cNvSpPr txBox="1">
              <a:spLocks noChangeArrowheads="1"/>
            </p:cNvSpPr>
            <p:nvPr/>
          </p:nvSpPr>
          <p:spPr bwMode="auto">
            <a:xfrm>
              <a:off x="384" y="226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int size()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74" name="Text Box 20"/>
            <p:cNvSpPr txBox="1">
              <a:spLocks noChangeArrowheads="1"/>
            </p:cNvSpPr>
            <p:nvPr/>
          </p:nvSpPr>
          <p:spPr bwMode="auto">
            <a:xfrm>
              <a:off x="576" y="239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number of elements in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588504" y="4346813"/>
            <a:ext cx="8903617" cy="1189949"/>
            <a:chOff x="336" y="2580"/>
            <a:chExt cx="5088" cy="680"/>
          </a:xfrm>
        </p:grpSpPr>
        <p:sp>
          <p:nvSpPr>
            <p:cNvPr id="2066" name="Rectangle 21"/>
            <p:cNvSpPr>
              <a:spLocks noChangeArrowheads="1"/>
            </p:cNvSpPr>
            <p:nvPr/>
          </p:nvSpPr>
          <p:spPr bwMode="auto">
            <a:xfrm>
              <a:off x="336" y="2596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7" name="Text Box 22"/>
            <p:cNvSpPr txBox="1">
              <a:spLocks noChangeArrowheads="1"/>
            </p:cNvSpPr>
            <p:nvPr/>
          </p:nvSpPr>
          <p:spPr bwMode="auto">
            <a:xfrm>
              <a:off x="384" y="2580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get(int index)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8" name="Text Box 23"/>
            <p:cNvSpPr txBox="1">
              <a:spLocks noChangeArrowheads="1"/>
            </p:cNvSpPr>
            <p:nvPr/>
          </p:nvSpPr>
          <p:spPr bwMode="auto">
            <a:xfrm>
              <a:off x="576" y="2709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object at the specified index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9" name="Rectangle 24"/>
            <p:cNvSpPr>
              <a:spLocks noChangeArrowheads="1"/>
            </p:cNvSpPr>
            <p:nvPr/>
          </p:nvSpPr>
          <p:spPr bwMode="auto">
            <a:xfrm>
              <a:off x="336" y="2914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0" name="Text Box 25"/>
            <p:cNvSpPr txBox="1">
              <a:spLocks noChangeArrowheads="1"/>
            </p:cNvSpPr>
            <p:nvPr/>
          </p:nvSpPr>
          <p:spPr bwMode="auto">
            <a:xfrm>
              <a:off x="384" y="2898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set(int index, &lt;T&gt; value)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71" name="Text Box 26"/>
            <p:cNvSpPr txBox="1">
              <a:spLocks noChangeArrowheads="1"/>
            </p:cNvSpPr>
            <p:nvPr/>
          </p:nvSpPr>
          <p:spPr bwMode="auto">
            <a:xfrm>
              <a:off x="576" y="3027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Sets the element at the specified index to the new value and returns the old value.</a:t>
              </a:r>
              <a:endParaRPr lang="en-US" altLang="x-none" sz="1764">
                <a:latin typeface="Times New Roman" charset="0"/>
              </a:endParaRP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588504" y="5459765"/>
            <a:ext cx="8903617" cy="1746425"/>
            <a:chOff x="336" y="3216"/>
            <a:chExt cx="5088" cy="998"/>
          </a:xfrm>
        </p:grpSpPr>
        <p:sp>
          <p:nvSpPr>
            <p:cNvPr id="2057" name="Rectangle 27"/>
            <p:cNvSpPr>
              <a:spLocks noChangeArrowheads="1"/>
            </p:cNvSpPr>
            <p:nvPr/>
          </p:nvSpPr>
          <p:spPr bwMode="auto">
            <a:xfrm>
              <a:off x="336" y="3232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58" name="Text Box 28"/>
            <p:cNvSpPr txBox="1">
              <a:spLocks noChangeArrowheads="1"/>
            </p:cNvSpPr>
            <p:nvPr/>
          </p:nvSpPr>
          <p:spPr bwMode="auto">
            <a:xfrm>
              <a:off x="384" y="3216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int indexOf(&lt;T&gt; value)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59" name="Text Box 29"/>
            <p:cNvSpPr txBox="1">
              <a:spLocks noChangeArrowheads="1"/>
            </p:cNvSpPr>
            <p:nvPr/>
          </p:nvSpPr>
          <p:spPr bwMode="auto">
            <a:xfrm>
              <a:off x="576" y="3345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index of the first occurrence of the specified value, or </a:t>
              </a:r>
              <a:r>
                <a:rPr altLang="x-none" sz="1764" noProof="1">
                  <a:latin typeface="Courier New" charset="0"/>
                </a:rPr>
                <a:t>-</a:t>
              </a:r>
              <a:r>
                <a:rPr altLang="x-none" sz="1764" noProof="1">
                  <a:latin typeface="Times New Roman" charset="0"/>
                </a:rPr>
                <a:t>1 if it does not appear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0" name="Rectangle 30"/>
            <p:cNvSpPr>
              <a:spLocks noChangeArrowheads="1"/>
            </p:cNvSpPr>
            <p:nvPr/>
          </p:nvSpPr>
          <p:spPr bwMode="auto">
            <a:xfrm>
              <a:off x="336" y="3550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1" name="Text Box 31"/>
            <p:cNvSpPr txBox="1">
              <a:spLocks noChangeArrowheads="1"/>
            </p:cNvSpPr>
            <p:nvPr/>
          </p:nvSpPr>
          <p:spPr bwMode="auto">
            <a:xfrm>
              <a:off x="384" y="3534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contains(&lt;T&gt; value)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2" name="Text Box 32"/>
            <p:cNvSpPr txBox="1">
              <a:spLocks noChangeArrowheads="1"/>
            </p:cNvSpPr>
            <p:nvPr/>
          </p:nvSpPr>
          <p:spPr bwMode="auto">
            <a:xfrm>
              <a:off x="576" y="3663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altLang="x-none" sz="1764" noProof="1">
                  <a:latin typeface="Times New Roman" charset="0"/>
                </a:rPr>
                <a:t> if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 contains the specified value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3" name="Rectangle 33"/>
            <p:cNvSpPr>
              <a:spLocks noChangeArrowheads="1"/>
            </p:cNvSpPr>
            <p:nvPr/>
          </p:nvSpPr>
          <p:spPr bwMode="auto">
            <a:xfrm>
              <a:off x="336" y="386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4" name="Text Box 34"/>
            <p:cNvSpPr txBox="1">
              <a:spLocks noChangeArrowheads="1"/>
            </p:cNvSpPr>
            <p:nvPr/>
          </p:nvSpPr>
          <p:spPr bwMode="auto">
            <a:xfrm>
              <a:off x="384" y="385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isEmpty()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5" name="Text Box 35"/>
            <p:cNvSpPr txBox="1">
              <a:spLocks noChangeArrowheads="1"/>
            </p:cNvSpPr>
            <p:nvPr/>
          </p:nvSpPr>
          <p:spPr bwMode="auto">
            <a:xfrm>
              <a:off x="576" y="398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x-none" sz="1764">
                  <a:latin typeface="Times New Roman" charset="0"/>
                </a:rPr>
                <a:t>Returns </a:t>
              </a:r>
              <a:r>
                <a:rPr lang="en-US" altLang="x-none" sz="1543" b="1">
                  <a:latin typeface="Courier New" charset="0"/>
                </a:rPr>
                <a:t>true</a:t>
              </a:r>
              <a:r>
                <a:rPr lang="en-US" altLang="x-none" sz="1764">
                  <a:latin typeface="Times New Roman" charset="0"/>
                </a:rPr>
                <a:t> if the </a:t>
              </a:r>
              <a:r>
                <a:rPr lang="en-US" altLang="x-none" sz="1543" b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 contains no elements. </a:t>
              </a:r>
            </a:p>
          </p:txBody>
        </p:sp>
      </p:grpSp>
      <p:sp>
        <p:nvSpPr>
          <p:cNvPr id="2056" name="Text Box 11"/>
          <p:cNvSpPr txBox="1">
            <a:spLocks noChangeArrowheads="1"/>
          </p:cNvSpPr>
          <p:nvPr/>
        </p:nvSpPr>
        <p:spPr bwMode="auto">
          <a:xfrm>
            <a:off x="529" y="7220190"/>
            <a:ext cx="5454516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543" i="1">
                <a:latin typeface="Times New Roman" charset="0"/>
              </a:rPr>
              <a:t>Using portions of slides by Eric Roberts</a:t>
            </a:r>
          </a:p>
        </p:txBody>
      </p:sp>
    </p:spTree>
    <p:extLst>
      <p:ext uri="{BB962C8B-B14F-4D97-AF65-F5344CB8AC3E}">
        <p14:creationId xmlns:p14="http://schemas.microsoft.com/office/powerpoint/2010/main" val="694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Primitives = 💔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Doesn’t compile 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&gt;();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497012" y="3856037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 err="1">
                <a:solidFill>
                  <a:srgbClr val="0000FF"/>
                </a:solidFill>
                <a:latin typeface="Purisa" charset="0"/>
              </a:rPr>
              <a:t>ArrayLists</a:t>
            </a:r>
            <a:r>
              <a:rPr lang="en-US" altLang="en-US" sz="3600" dirty="0">
                <a:solidFill>
                  <a:srgbClr val="0000FF"/>
                </a:solidFill>
                <a:latin typeface="Purisa" charset="0"/>
              </a:rPr>
              <a:t> can only store </a:t>
            </a:r>
            <a:r>
              <a:rPr lang="en-US" altLang="en-US" sz="3600" b="1" dirty="0">
                <a:solidFill>
                  <a:srgbClr val="0000FF"/>
                </a:solidFill>
                <a:latin typeface="Purisa" charset="0"/>
              </a:rPr>
              <a:t>objects!</a:t>
            </a:r>
            <a:endParaRPr lang="en-US" altLang="en-US" sz="3600" dirty="0">
              <a:solidFill>
                <a:srgbClr val="0000FF"/>
              </a:solidFill>
              <a:latin typeface="Puris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19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Primitives = 💔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577948"/>
              </p:ext>
            </p:extLst>
          </p:nvPr>
        </p:nvGraphicFramePr>
        <p:xfrm>
          <a:off x="1680103" y="2713037"/>
          <a:ext cx="6720418" cy="243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60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Primitive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“Wrapper”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int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Double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boolean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722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Wrappers = ❤️️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Just use wrapper class when making an </a:t>
            </a:r>
            <a:r>
              <a:rPr lang="en-US" altLang="en-US" sz="22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b="1" dirty="0"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numList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b="1" dirty="0"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numList.add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(123);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numList.add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(546);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firstNum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numList.get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(0);	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123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secondNum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numList.get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456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497012" y="5456237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>
                <a:solidFill>
                  <a:srgbClr val="0000FF"/>
                </a:solidFill>
                <a:latin typeface="Purisa" charset="0"/>
              </a:rPr>
              <a:t>Conversion happens automatically!</a:t>
            </a:r>
          </a:p>
        </p:txBody>
      </p:sp>
    </p:spTree>
    <p:extLst>
      <p:ext uri="{BB962C8B-B14F-4D97-AF65-F5344CB8AC3E}">
        <p14:creationId xmlns:p14="http://schemas.microsoft.com/office/powerpoint/2010/main" val="1220370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lets see a simple example.</a:t>
            </a:r>
            <a:endParaRPr lang="en-US" sz="3968" b="1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1911525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lets make it snow.</a:t>
            </a:r>
            <a:endParaRPr lang="en-US" sz="3968" b="1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380192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CD9045-F05A-6047-8860-BA885C95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2" y="1112837"/>
            <a:ext cx="8343900" cy="5651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4038678-63D0-2D4A-B283-89E4DA4529E3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Why is this hard to write?</a:t>
            </a:r>
          </a:p>
        </p:txBody>
      </p:sp>
    </p:spTree>
    <p:extLst>
      <p:ext uri="{BB962C8B-B14F-4D97-AF65-F5344CB8AC3E}">
        <p14:creationId xmlns:p14="http://schemas.microsoft.com/office/powerpoint/2010/main" val="356776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Demo: File Processing + </a:t>
            </a:r>
            <a:r>
              <a:rPr lang="en-US" sz="4600" dirty="0" err="1">
                <a:latin typeface="Calibri"/>
                <a:cs typeface="Calibri"/>
              </a:rPr>
              <a:t>ArrayLists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201" y="761618"/>
            <a:ext cx="4560222" cy="66703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2CC032-C0A2-EF4A-878C-623F52D5CBED}"/>
              </a:ext>
            </a:extLst>
          </p:cNvPr>
          <p:cNvSpPr txBox="1"/>
          <p:nvPr/>
        </p:nvSpPr>
        <p:spPr>
          <a:xfrm>
            <a:off x="2297112" y="7209707"/>
            <a:ext cx="5275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Thanks to Nick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Troccoli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for the awesome example</a:t>
            </a:r>
          </a:p>
        </p:txBody>
      </p:sp>
    </p:spTree>
    <p:extLst>
      <p:ext uri="{BB962C8B-B14F-4D97-AF65-F5344CB8AC3E}">
        <p14:creationId xmlns:p14="http://schemas.microsoft.com/office/powerpoint/2010/main" val="328940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err="1"/>
              <a:t>ArrayLists</a:t>
            </a:r>
            <a:r>
              <a:rPr lang="en-US" altLang="en-US" dirty="0"/>
              <a:t> are homogeneous lists of objects.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You can add, remove, get, find, etc. on </a:t>
            </a:r>
            <a:r>
              <a:rPr lang="en-US" altLang="en-US" dirty="0" err="1"/>
              <a:t>ArrayLists</a:t>
            </a:r>
            <a:r>
              <a:rPr lang="en-US" altLang="en-US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Having a variable that is a collection of other variables allows you to solve more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Summary of Today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3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 anchor="ctr">
            <a:normAutofit/>
          </a:bodyPr>
          <a:lstStyle/>
          <a:p>
            <a:pPr marL="10795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8000" dirty="0"/>
              <a:t>Good luck on the midterm!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1189037"/>
            <a:ext cx="11049000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2112" y="731837"/>
            <a:ext cx="9380497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46" dirty="0">
              <a:latin typeface="Chalkboard"/>
              <a:cs typeface="Chalkboard"/>
            </a:endParaRPr>
          </a:p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Know how to store and retrieve data from an </a:t>
            </a:r>
            <a:r>
              <a:rPr lang="en-US" sz="2646" dirty="0" err="1">
                <a:latin typeface="Chalkboard"/>
                <a:cs typeface="Chalkboard"/>
              </a:rPr>
              <a:t>ArrayList</a:t>
            </a:r>
            <a:r>
              <a:rPr lang="en-US" sz="2646" dirty="0">
                <a:latin typeface="Chalkboard"/>
                <a:cs typeface="Chalkboar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248089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449745"/>
            <a:ext cx="10248089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File Processing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9397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21583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9296400" cy="55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Make a Scanner (lets call it input) to open a file for reading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Use </a:t>
            </a:r>
            <a:r>
              <a:rPr lang="en-US" sz="2400" dirty="0" err="1">
                <a:solidFill>
                  <a:srgbClr val="0432FF"/>
                </a:solidFill>
              </a:rPr>
              <a:t>scanner.nextLine</a:t>
            </a:r>
            <a:r>
              <a:rPr lang="en-US" sz="2400" dirty="0">
                <a:solidFill>
                  <a:srgbClr val="0432FF"/>
                </a:solidFill>
              </a:rPr>
              <a:t> to get one line from the file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Both the above operations are “dangerous” so we need to use a try/catch loop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You can either handle the problem or throw a runtime exception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File concepts in one slide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Scanner input =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 // returns the next line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0712" y="4694237"/>
            <a:ext cx="10282872" cy="1242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try{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// live dangerously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catch (Exception e){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  // have heath insurance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0712" y="66754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throw 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(“AHHHH!”);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8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1951037"/>
            <a:ext cx="7333666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54112" y="1951037"/>
            <a:ext cx="73152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2" y="1189037"/>
            <a:ext cx="9070975" cy="4989513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400" dirty="0"/>
              <a:t>The idiomatic “read all the lines of a file” code is shown here: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classic file reading program.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7912" y="2103437"/>
            <a:ext cx="7924800" cy="2391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Scanner input = </a:t>
            </a: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/*…open the file…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    String line 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    /* … process current line 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12" y="5303837"/>
            <a:ext cx="1907446" cy="1907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3912" y="5608637"/>
            <a:ext cx="563772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Understanding this code is about 95% of what we want you to know for files in CS106A</a:t>
            </a:r>
          </a:p>
        </p:txBody>
      </p:sp>
    </p:spTree>
    <p:extLst>
      <p:ext uri="{BB962C8B-B14F-4D97-AF65-F5344CB8AC3E}">
        <p14:creationId xmlns:p14="http://schemas.microsoft.com/office/powerpoint/2010/main" val="751689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248089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449745"/>
            <a:ext cx="10248089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ArrayLists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9397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14307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An ordered, resizable list of information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Homogeneous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Can add and remove elements (among other cool functionality)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Can store any </a:t>
            </a:r>
            <a:r>
              <a:rPr lang="en-US" altLang="en-US" b="1" dirty="0"/>
              <a:t>object</a:t>
            </a:r>
            <a:r>
              <a:rPr lang="en-US" altLang="en-US" dirty="0"/>
              <a:t> type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Requires importing </a:t>
            </a:r>
            <a:r>
              <a:rPr lang="en-US" altLang="en-US" b="1" dirty="0" err="1"/>
              <a:t>java.util</a:t>
            </a:r>
            <a:r>
              <a:rPr lang="en-US" altLang="en-US" b="1" dirty="0"/>
              <a:t>.*</a:t>
            </a:r>
            <a:r>
              <a:rPr lang="en-US" altLang="en-US" dirty="0"/>
              <a:t>;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58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7408</TotalTime>
  <Words>1426</Words>
  <Application>Microsoft Macintosh PowerPoint</Application>
  <PresentationFormat>Custom</PresentationFormat>
  <Paragraphs>269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DejaVu Serif</vt:lpstr>
      <vt:lpstr>Droid Sans Fallback</vt:lpstr>
      <vt:lpstr>Mangal</vt:lpstr>
      <vt:lpstr>Menlo</vt:lpstr>
      <vt:lpstr>Purisa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in the ArrayList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384</cp:revision>
  <cp:lastPrinted>2017-02-10T13:14:47Z</cp:lastPrinted>
  <dcterms:created xsi:type="dcterms:W3CDTF">2012-01-18T02:26:13Z</dcterms:created>
  <dcterms:modified xsi:type="dcterms:W3CDTF">2018-02-09T19:25:20Z</dcterms:modified>
</cp:coreProperties>
</file>